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9" r:id="rId2"/>
    <p:sldId id="276" r:id="rId3"/>
    <p:sldId id="277" r:id="rId4"/>
    <p:sldId id="304" r:id="rId5"/>
    <p:sldId id="303" r:id="rId6"/>
    <p:sldId id="302" r:id="rId7"/>
    <p:sldId id="278" r:id="rId8"/>
    <p:sldId id="279" r:id="rId9"/>
    <p:sldId id="286" r:id="rId10"/>
    <p:sldId id="285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8" r:id="rId25"/>
    <p:sldId id="301" r:id="rId26"/>
    <p:sldId id="305" r:id="rId27"/>
    <p:sldId id="283" r:id="rId28"/>
    <p:sldId id="284" r:id="rId29"/>
    <p:sldId id="281" r:id="rId30"/>
    <p:sldId id="307" r:id="rId31"/>
    <p:sldId id="306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E90"/>
    <a:srgbClr val="C5050C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66"/>
    <p:restoredTop sz="96327"/>
  </p:normalViewPr>
  <p:slideViewPr>
    <p:cSldViewPr snapToGrid="0" snapToObjects="1">
      <p:cViewPr varScale="1">
        <p:scale>
          <a:sx n="62" d="100"/>
          <a:sy n="62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8E82-F276-E142-E87C-5EDAC740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DEFCB-76DD-8C96-B6DC-4040B702A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1325"/>
            <a:ext cx="10668000" cy="191386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1BCF-1929-4F52-BF96-F3A2DD98F1D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9CF0-FC9B-4D7C-81BB-90E0EEC45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B0E5A4-57E2-7602-491D-37B816FD3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E51D-BA97-2BBF-F3DF-C2B38B35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382C-FEDF-9251-E54F-141B8D210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FDCA-0F37-B65D-EA97-DDFF7EC0B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>
            <a:lvl1pPr>
              <a:defRPr sz="3400"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D614-EDF6-8AD1-02DA-1BBA71DA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753"/>
            <a:ext cx="10668000" cy="180753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8A76A-7D1D-3E85-0AC5-9B02E65F2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060"/>
            <a:ext cx="10668000" cy="170121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67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tatkraft/2485944510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systemsmag.com/fundamentals-of-wind-turbines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eograph.org.uk/photo/1898992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17/06/relationships/model3d" Target="../media/model3d1.glb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hite-wind-turbines-on-gray-sand-near-body-of-water-3976320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Wind Turbines and Viewsheds: A quantitative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DC69-3C9C-AAA0-07B0-0629B0780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Open-Source Python library for Visual Impact Assessment (VIA) of Onshore Wind Turbine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Chinna Subbaraya Siddharth Ramavajjala, </a:t>
            </a:r>
            <a:r>
              <a:rPr lang="en-US" b="0" dirty="0"/>
              <a:t>MSc Cartography and GIS,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215011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95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B59453-CC58-CB8C-72C1-8E39206E8BDC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D4D7F9-764F-401A-457D-8086B1F9962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32C00-FB59-4BD9-8BED-D7E61C93614E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4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091069" y="40300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tx1">
                    <a:lumMod val="10000"/>
                    <a:lumOff val="9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tx1">
                    <a:lumMod val="10000"/>
                    <a:lumOff val="9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59153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344FF-1F42-752D-806A-411D222F2BB4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C0EC7B-3453-0A50-7C3C-511F40825188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EF381E-2589-5212-8E28-6FBF4A3C2E0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96B560-8A87-224D-227D-88C93FEEEBBB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9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2BA717-E78E-8FEC-6C75-BBB292115F05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0F0935-F4BD-E6A5-1F73-341DAB11B55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BFA3AD-E25A-C569-4E4B-3B613D9D1283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8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780E5E-CA34-AC70-10F8-7932F618B6BD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742ACA-A565-0C15-2965-69CF2D9F4396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90972-9696-DCC7-7EEC-07E08BF0F114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4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Merge </a:t>
            </a:r>
            <a:r>
              <a:rPr lang="en-US" sz="1125" dirty="0" err="1"/>
              <a:t>Rasters</a:t>
            </a:r>
            <a:endParaRPr lang="en-US" sz="1125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95000"/>
                  </a:schemeClr>
                </a:solidFill>
              </a:rPr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B5E90"/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8700" y="1899228"/>
            <a:ext cx="10179770" cy="44460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(Problem Statement)</a:t>
            </a:r>
          </a:p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>
                <a:solidFill>
                  <a:schemeClr val="bg1"/>
                </a:solidFill>
              </a:rPr>
              <a:t>GIS Workflow</a:t>
            </a:r>
          </a:p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1195327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68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rgbClr val="92D050"/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4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798" y="1905854"/>
            <a:ext cx="11185548" cy="392360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repository QR code and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is also available with sample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5" name="Picture 4" descr="A qr code with red dots&#10;&#10;Description automatically generated">
            <a:extLst>
              <a:ext uri="{FF2B5EF4-FFF2-40B4-BE49-F238E27FC236}">
                <a16:creationId xmlns:a16="http://schemas.microsoft.com/office/drawing/2014/main" id="{72AB1424-50C8-1C10-F892-B9E89E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16" y="2503258"/>
            <a:ext cx="3517186" cy="35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2A20B-F82E-5727-B717-FBA69064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1" y="161711"/>
            <a:ext cx="9705240" cy="60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608ED-D21F-02D8-4AC4-A94E1BBE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9" y="149665"/>
            <a:ext cx="9585392" cy="60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DDEB78-CBB9-0510-FF6D-E966A1A8DE0D}"/>
              </a:ext>
            </a:extLst>
          </p:cNvPr>
          <p:cNvGrpSpPr/>
          <p:nvPr/>
        </p:nvGrpSpPr>
        <p:grpSpPr>
          <a:xfrm>
            <a:off x="1126102" y="3520912"/>
            <a:ext cx="228600" cy="1020449"/>
            <a:chOff x="750610" y="3532695"/>
            <a:chExt cx="228600" cy="10204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4190C2-904C-BBA7-D40D-7774A534CAD1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139A0-3528-CB77-33EC-CC5658E2CBDB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81958-7B33-781B-F20C-1FCDF3081AF0}"/>
              </a:ext>
            </a:extLst>
          </p:cNvPr>
          <p:cNvCxnSpPr>
            <a:cxnSpLocks/>
          </p:cNvCxnSpPr>
          <p:nvPr/>
        </p:nvCxnSpPr>
        <p:spPr>
          <a:xfrm>
            <a:off x="1213299" y="3520912"/>
            <a:ext cx="9765402" cy="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CFEB12-4045-50F9-83DC-B121E77AFD6C}"/>
              </a:ext>
            </a:extLst>
          </p:cNvPr>
          <p:cNvGrpSpPr/>
          <p:nvPr/>
        </p:nvGrpSpPr>
        <p:grpSpPr>
          <a:xfrm rot="10800000">
            <a:off x="3305266" y="2500463"/>
            <a:ext cx="228600" cy="1020449"/>
            <a:chOff x="750610" y="3532695"/>
            <a:chExt cx="228600" cy="10204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AAB2D7-BFB6-B588-2D77-F37604276C60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E12BAF-51E0-D8DB-6657-E73D9A3D44A6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7A8D72-659A-1167-38E8-9D86A0703994}"/>
              </a:ext>
            </a:extLst>
          </p:cNvPr>
          <p:cNvGrpSpPr/>
          <p:nvPr/>
        </p:nvGrpSpPr>
        <p:grpSpPr>
          <a:xfrm>
            <a:off x="5719710" y="3520912"/>
            <a:ext cx="228600" cy="1020449"/>
            <a:chOff x="750610" y="3532695"/>
            <a:chExt cx="228600" cy="102044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93353D-17D2-1C04-A593-3C3E0FF89C4C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0E7B32E-C18F-34CA-09BC-260B255FBF94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7BC43-5537-BCAB-CB3A-314718F03660}"/>
              </a:ext>
            </a:extLst>
          </p:cNvPr>
          <p:cNvGrpSpPr/>
          <p:nvPr/>
        </p:nvGrpSpPr>
        <p:grpSpPr>
          <a:xfrm rot="10800000">
            <a:off x="8436201" y="2500463"/>
            <a:ext cx="228600" cy="1020449"/>
            <a:chOff x="750610" y="3532695"/>
            <a:chExt cx="228600" cy="102044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02B75E-C178-DEB8-8FCF-78E83698768B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C40476-EC30-849D-0039-010142304A74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CA976-5081-4F8D-C1BC-43F1DD903A8A}"/>
              </a:ext>
            </a:extLst>
          </p:cNvPr>
          <p:cNvGrpSpPr/>
          <p:nvPr/>
        </p:nvGrpSpPr>
        <p:grpSpPr>
          <a:xfrm>
            <a:off x="10864402" y="3520913"/>
            <a:ext cx="228600" cy="1020449"/>
            <a:chOff x="750610" y="3532695"/>
            <a:chExt cx="228600" cy="102044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DE13AD-28B8-9600-1E68-D3721CC1945F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323530-167B-D97E-059F-7FE413DA3036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C2E8BD-E423-AFA3-70D9-055755F83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5249" y="4671866"/>
            <a:ext cx="1411196" cy="719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Planning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1E646E8-0ED9-7F57-C098-C2F0B8089729}"/>
              </a:ext>
            </a:extLst>
          </p:cNvPr>
          <p:cNvSpPr txBox="1">
            <a:spLocks/>
          </p:cNvSpPr>
          <p:nvPr/>
        </p:nvSpPr>
        <p:spPr>
          <a:xfrm>
            <a:off x="2964413" y="1991113"/>
            <a:ext cx="1880964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Scoping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DF0714-74F3-7CA6-776E-8926937B5F22}"/>
              </a:ext>
            </a:extLst>
          </p:cNvPr>
          <p:cNvSpPr txBox="1">
            <a:spLocks/>
          </p:cNvSpPr>
          <p:nvPr/>
        </p:nvSpPr>
        <p:spPr>
          <a:xfrm>
            <a:off x="4901979" y="4628880"/>
            <a:ext cx="3738430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Visual Impact Assessment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AFD13B6-61A5-9DB9-1376-FD83D845B4F8}"/>
              </a:ext>
            </a:extLst>
          </p:cNvPr>
          <p:cNvSpPr txBox="1">
            <a:spLocks/>
          </p:cNvSpPr>
          <p:nvPr/>
        </p:nvSpPr>
        <p:spPr>
          <a:xfrm>
            <a:off x="6956598" y="2015308"/>
            <a:ext cx="3403076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Packaging and Testing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F9652E4-2581-5332-8462-B01E2601A588}"/>
              </a:ext>
            </a:extLst>
          </p:cNvPr>
          <p:cNvSpPr txBox="1">
            <a:spLocks/>
          </p:cNvSpPr>
          <p:nvPr/>
        </p:nvSpPr>
        <p:spPr>
          <a:xfrm>
            <a:off x="10059587" y="4648622"/>
            <a:ext cx="1838227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Deployment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678C487-388B-20F2-2E6C-89A15FDB6937}"/>
              </a:ext>
            </a:extLst>
          </p:cNvPr>
          <p:cNvSpPr txBox="1">
            <a:spLocks/>
          </p:cNvSpPr>
          <p:nvPr/>
        </p:nvSpPr>
        <p:spPr>
          <a:xfrm>
            <a:off x="798805" y="5103326"/>
            <a:ext cx="1767490" cy="719908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Download required datasets for area of interest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C5CB6C-B31B-386F-C70E-516C6F928D6E}"/>
              </a:ext>
            </a:extLst>
          </p:cNvPr>
          <p:cNvSpPr txBox="1">
            <a:spLocks/>
          </p:cNvSpPr>
          <p:nvPr/>
        </p:nvSpPr>
        <p:spPr>
          <a:xfrm>
            <a:off x="2910873" y="1295400"/>
            <a:ext cx="2166509" cy="719908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data engineering, literature review, design Python functions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EEF56A8-0A58-8574-69AA-CBC9059BB026}"/>
              </a:ext>
            </a:extLst>
          </p:cNvPr>
          <p:cNvSpPr txBox="1">
            <a:spLocks/>
          </p:cNvSpPr>
          <p:nvPr/>
        </p:nvSpPr>
        <p:spPr>
          <a:xfrm>
            <a:off x="4370731" y="4987868"/>
            <a:ext cx="4132999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package method for viewshed analysis, buffer analysis and GIS pipeline execution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670A806-762F-0C53-A2CA-39FCA10A889C}"/>
              </a:ext>
            </a:extLst>
          </p:cNvPr>
          <p:cNvSpPr txBox="1">
            <a:spLocks/>
          </p:cNvSpPr>
          <p:nvPr/>
        </p:nvSpPr>
        <p:spPr>
          <a:xfrm>
            <a:off x="6656511" y="1445061"/>
            <a:ext cx="3403076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code to handle exceptions and package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42042B7-0BB9-D714-F63B-AA4A72E50932}"/>
              </a:ext>
            </a:extLst>
          </p:cNvPr>
          <p:cNvSpPr txBox="1">
            <a:spLocks/>
          </p:cNvSpPr>
          <p:nvPr/>
        </p:nvSpPr>
        <p:spPr>
          <a:xfrm>
            <a:off x="9606328" y="5093570"/>
            <a:ext cx="2183360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 alpha version for the demonstration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7F70FD-E07F-F52B-4C0D-77F4306F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9896" y="2056313"/>
            <a:ext cx="428215" cy="416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62E219-812A-5F66-F602-74836320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6328" y="4681960"/>
            <a:ext cx="357149" cy="349860"/>
          </a:xfrm>
          <a:prstGeom prst="rect">
            <a:avLst/>
          </a:prstGeom>
        </p:spPr>
      </p:pic>
      <p:pic>
        <p:nvPicPr>
          <p:cNvPr id="28" name="Graphic 27" descr="Microscope with solid fill">
            <a:extLst>
              <a:ext uri="{FF2B5EF4-FFF2-40B4-BE49-F238E27FC236}">
                <a16:creationId xmlns:a16="http://schemas.microsoft.com/office/drawing/2014/main" id="{37B947A3-450A-2BD3-8740-5FA96CDDD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126" y="1833549"/>
            <a:ext cx="518747" cy="518747"/>
          </a:xfrm>
          <a:prstGeom prst="rect">
            <a:avLst/>
          </a:prstGeom>
        </p:spPr>
      </p:pic>
      <p:pic>
        <p:nvPicPr>
          <p:cNvPr id="40" name="Graphic 39" descr="Aspiration with solid fill">
            <a:extLst>
              <a:ext uri="{FF2B5EF4-FFF2-40B4-BE49-F238E27FC236}">
                <a16:creationId xmlns:a16="http://schemas.microsoft.com/office/drawing/2014/main" id="{B9C30CD8-F924-4DBF-35C8-A549D1090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83" y="4457816"/>
            <a:ext cx="587723" cy="58772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6522FBD-F2B5-2443-DB3A-20A1F84823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1109" y="4465414"/>
            <a:ext cx="493943" cy="5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5335282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Wind power continues to be one of the fastest growing and lowest-cost sources of electricity in the 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(DoE 2023)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Large-scale onshore wind projects has a visual impact on our landscapes.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Conflicts scenic quality and visual aesthetics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0E09-0BAB-6503-26C6-AC06A6E8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097811" y="1872041"/>
            <a:ext cx="5882529" cy="3923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2E5BA-48D3-306D-274F-D9E95D11CF6E}"/>
              </a:ext>
            </a:extLst>
          </p:cNvPr>
          <p:cNvSpPr txBox="1"/>
          <p:nvPr/>
        </p:nvSpPr>
        <p:spPr>
          <a:xfrm>
            <a:off x="6097811" y="5795642"/>
            <a:ext cx="5882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tatkraft/2485944510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669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2" y="1872040"/>
            <a:ext cx="1139417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>
                <a:solidFill>
                  <a:schemeClr val="bg1"/>
                </a:solidFill>
              </a:rPr>
              <a:t>beta version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improve the code robustly with loggers.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</a:t>
            </a:r>
            <a:r>
              <a:rPr lang="en-US" dirty="0">
                <a:solidFill>
                  <a:schemeClr val="bg1"/>
                </a:solidFill>
              </a:rPr>
              <a:t> setup.py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accommodates </a:t>
            </a:r>
            <a:r>
              <a:rPr lang="en-US" dirty="0">
                <a:solidFill>
                  <a:schemeClr val="bg1"/>
                </a:solidFill>
              </a:rPr>
              <a:t>GDAL command line and c-binaries installation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across different operating systems (OS).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and debug code using </a:t>
            </a:r>
            <a:r>
              <a:rPr lang="en-US" dirty="0" err="1">
                <a:solidFill>
                  <a:schemeClr val="bg1"/>
                </a:solidFill>
              </a:rPr>
              <a:t>pytests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methods to </a:t>
            </a:r>
            <a:r>
              <a:rPr lang="en-US" dirty="0">
                <a:solidFill>
                  <a:schemeClr val="bg1"/>
                </a:solidFill>
              </a:rPr>
              <a:t>interactive visualization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integrate USGS National Map API, US Wind Turbine Database API to allow higher level abstraction of the analysis.</a:t>
            </a:r>
          </a:p>
          <a:p>
            <a:r>
              <a:rPr lang="en-US" dirty="0">
                <a:solidFill>
                  <a:schemeClr val="bg1"/>
                </a:solidFill>
              </a:rPr>
              <a:t>Optimize and refactor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parts of </a:t>
            </a:r>
            <a:r>
              <a:rPr lang="en-US" dirty="0">
                <a:solidFill>
                  <a:schemeClr val="bg1"/>
                </a:solidFill>
              </a:rPr>
              <a:t>code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achieve coding efficiency and memory usage.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216499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2" y="1872040"/>
            <a:ext cx="1139417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Professor JF Palmer, State University of New York College (SUNY)</a:t>
            </a:r>
          </a:p>
          <a:p>
            <a:r>
              <a:rPr lang="en-US" dirty="0">
                <a:solidFill>
                  <a:schemeClr val="bg1"/>
                </a:solidFill>
              </a:rPr>
              <a:t>Travis Williams, National Renewable Energy Laboratory (NREL)</a:t>
            </a:r>
          </a:p>
          <a:p>
            <a:r>
              <a:rPr lang="en-US" dirty="0">
                <a:solidFill>
                  <a:schemeClr val="bg1"/>
                </a:solidFill>
              </a:rPr>
              <a:t>Professor William Gartner, Dept of Geography, University of Wisconsin – Madison</a:t>
            </a:r>
          </a:p>
          <a:p>
            <a:r>
              <a:rPr lang="en-US" dirty="0">
                <a:solidFill>
                  <a:schemeClr val="bg1"/>
                </a:solidFill>
              </a:rPr>
              <a:t>Professor Randy </a:t>
            </a:r>
            <a:r>
              <a:rPr lang="en-US" dirty="0" err="1">
                <a:solidFill>
                  <a:schemeClr val="bg1"/>
                </a:solidFill>
              </a:rPr>
              <a:t>Sincoular</a:t>
            </a:r>
            <a:r>
              <a:rPr lang="en-US" dirty="0">
                <a:solidFill>
                  <a:schemeClr val="bg1"/>
                </a:solidFill>
              </a:rPr>
              <a:t>, Dept of Geography, University of Wisconsin – Madison</a:t>
            </a:r>
          </a:p>
          <a:p>
            <a:r>
              <a:rPr lang="en-US" dirty="0" err="1">
                <a:solidFill>
                  <a:schemeClr val="bg1"/>
                </a:solidFill>
              </a:rPr>
              <a:t>Mahitha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Pillodi</a:t>
            </a:r>
            <a:r>
              <a:rPr lang="en-US" dirty="0">
                <a:solidFill>
                  <a:schemeClr val="bg1"/>
                </a:solidFill>
              </a:rPr>
              <a:t>, Dept of Computer Sciences, University of Wisconsin – Madison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7865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392E-9272-0DA1-8DE7-52E02FE4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Distance Zone: 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Effect of distance on how a turbine is perceived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C7B37-F1AC-1C59-2C2C-4F4B01FC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76767" y="2456349"/>
            <a:ext cx="5171970" cy="3862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88584-B16E-39AF-2713-51F48E1DF72E}"/>
              </a:ext>
            </a:extLst>
          </p:cNvPr>
          <p:cNvSpPr txBox="1"/>
          <p:nvPr/>
        </p:nvSpPr>
        <p:spPr>
          <a:xfrm>
            <a:off x="1767016" y="2566357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BA433-3DDB-4341-7DE3-5FAABF8D79B8}"/>
              </a:ext>
            </a:extLst>
          </p:cNvPr>
          <p:cNvSpPr txBox="1"/>
          <p:nvPr/>
        </p:nvSpPr>
        <p:spPr>
          <a:xfrm>
            <a:off x="3457185" y="3266292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75FCF-3F2B-596B-AB15-1357F0C77764}"/>
              </a:ext>
            </a:extLst>
          </p:cNvPr>
          <p:cNvSpPr txBox="1"/>
          <p:nvPr/>
        </p:nvSpPr>
        <p:spPr>
          <a:xfrm>
            <a:off x="4693508" y="3864986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BC448-5622-F364-55DA-96451962A930}"/>
              </a:ext>
            </a:extLst>
          </p:cNvPr>
          <p:cNvSpPr txBox="1"/>
          <p:nvPr/>
        </p:nvSpPr>
        <p:spPr>
          <a:xfrm>
            <a:off x="7220015" y="5374814"/>
            <a:ext cx="23952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Turbine-1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  <a:latin typeface="Red Hat Text" panose="020103030402010603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8BD58-4A7E-4090-83A9-FE6BB8A31FBD}"/>
              </a:ext>
            </a:extLst>
          </p:cNvPr>
          <p:cNvSpPr txBox="1"/>
          <p:nvPr/>
        </p:nvSpPr>
        <p:spPr>
          <a:xfrm>
            <a:off x="9115185" y="4519905"/>
            <a:ext cx="2227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ed Hat Text" panose="02010303040201060303"/>
              </a:rPr>
              <a:t>Turbine-2</a:t>
            </a:r>
            <a:r>
              <a:rPr lang="en-US" sz="2400" dirty="0">
                <a:solidFill>
                  <a:schemeClr val="bg1"/>
                </a:solidFill>
                <a:latin typeface="Red Hat Text" panose="02010303040201060303"/>
              </a:rPr>
              <a:t> </a:t>
            </a:r>
            <a:endParaRPr lang="en-US" sz="2400" dirty="0">
              <a:latin typeface="Red Hat Text" panose="020103030402010603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9A7E5-AE03-BB9E-D7DD-E10F481B3EC9}"/>
              </a:ext>
            </a:extLst>
          </p:cNvPr>
          <p:cNvSpPr txBox="1"/>
          <p:nvPr/>
        </p:nvSpPr>
        <p:spPr>
          <a:xfrm>
            <a:off x="10475640" y="3616318"/>
            <a:ext cx="1402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/>
              </a:rPr>
              <a:t>Turbine-3</a:t>
            </a:r>
            <a:endParaRPr lang="en-US" dirty="0">
              <a:latin typeface="Red Hat Text" panose="02010303040201060303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836D9-0811-3EB8-23AF-CD16FFF9080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417655" y="4750738"/>
            <a:ext cx="2925023" cy="163138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6F8EC5-DC45-D970-0DCB-AD2AAAFEDBA4}"/>
              </a:ext>
            </a:extLst>
          </p:cNvPr>
          <p:cNvSpPr txBox="1"/>
          <p:nvPr/>
        </p:nvSpPr>
        <p:spPr>
          <a:xfrm rot="19832907">
            <a:off x="8274911" y="5570096"/>
            <a:ext cx="36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Increasing Distance from observer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B4333ED7-7770-C89C-1114-1E83D8E667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98026298"/>
                  </p:ext>
                </p:extLst>
              </p:nvPr>
            </p:nvGraphicFramePr>
            <p:xfrm>
              <a:off x="6459650" y="3323201"/>
              <a:ext cx="1447896" cy="29234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7896" cy="292344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071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B4333ED7-7770-C89C-1114-1E83D8E66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650" y="3323201"/>
                <a:ext cx="1447896" cy="2923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Wind turbine">
                <a:extLst>
                  <a:ext uri="{FF2B5EF4-FFF2-40B4-BE49-F238E27FC236}">
                    <a16:creationId xmlns:a16="http://schemas.microsoft.com/office/drawing/2014/main" id="{09BB9A6F-F092-6788-D1E6-1D40DCC5D3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61136234"/>
                  </p:ext>
                </p:extLst>
              </p:nvPr>
            </p:nvGraphicFramePr>
            <p:xfrm>
              <a:off x="8581987" y="3431279"/>
              <a:ext cx="976074" cy="15573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6074" cy="155738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283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Wind turbine">
                <a:extLst>
                  <a:ext uri="{FF2B5EF4-FFF2-40B4-BE49-F238E27FC236}">
                    <a16:creationId xmlns:a16="http://schemas.microsoft.com/office/drawing/2014/main" id="{09BB9A6F-F092-6788-D1E6-1D40DCC5D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1987" y="3431279"/>
                <a:ext cx="976074" cy="155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Wind turbine">
                <a:extLst>
                  <a:ext uri="{FF2B5EF4-FFF2-40B4-BE49-F238E27FC236}">
                    <a16:creationId xmlns:a16="http://schemas.microsoft.com/office/drawing/2014/main" id="{3FC18003-8995-87B2-F8CA-CC645659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422847"/>
                  </p:ext>
                </p:extLst>
              </p:nvPr>
            </p:nvGraphicFramePr>
            <p:xfrm>
              <a:off x="10062731" y="3410689"/>
              <a:ext cx="450005" cy="8131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005" cy="813129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54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Wind turbine">
                <a:extLst>
                  <a:ext uri="{FF2B5EF4-FFF2-40B4-BE49-F238E27FC236}">
                    <a16:creationId xmlns:a16="http://schemas.microsoft.com/office/drawing/2014/main" id="{3FC18003-8995-87B2-F8CA-CC645659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62731" y="3410689"/>
                <a:ext cx="450005" cy="813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 Exposure: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amount of turbine visible to observer at a relative height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ind turbine">
                <a:extLst>
                  <a:ext uri="{FF2B5EF4-FFF2-40B4-BE49-F238E27FC236}">
                    <a16:creationId xmlns:a16="http://schemas.microsoft.com/office/drawing/2014/main" id="{279485C0-8BC7-E575-443A-B576A72652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3366134"/>
                  </p:ext>
                </p:extLst>
              </p:nvPr>
            </p:nvGraphicFramePr>
            <p:xfrm>
              <a:off x="1454804" y="2244444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ind turbine">
                <a:extLst>
                  <a:ext uri="{FF2B5EF4-FFF2-40B4-BE49-F238E27FC236}">
                    <a16:creationId xmlns:a16="http://schemas.microsoft.com/office/drawing/2014/main" id="{279485C0-8BC7-E575-443A-B576A7265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804" y="2244444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4DB2395-FC35-7A55-442A-55AFE41A8B34}"/>
              </a:ext>
            </a:extLst>
          </p:cNvPr>
          <p:cNvSpPr/>
          <p:nvPr/>
        </p:nvSpPr>
        <p:spPr>
          <a:xfrm>
            <a:off x="1475663" y="2917862"/>
            <a:ext cx="1700516" cy="2599360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123F01D5-B10B-05C4-21A3-AD7A9F150BD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598648"/>
                  </p:ext>
                </p:extLst>
              </p:nvPr>
            </p:nvGraphicFramePr>
            <p:xfrm>
              <a:off x="4596410" y="2340663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123F01D5-B10B-05C4-21A3-AD7A9F150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6410" y="2340663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4BBC9A3-B7B1-970F-505D-2D1494512A06}"/>
              </a:ext>
            </a:extLst>
          </p:cNvPr>
          <p:cNvSpPr/>
          <p:nvPr/>
        </p:nvSpPr>
        <p:spPr>
          <a:xfrm>
            <a:off x="4573093" y="4541178"/>
            <a:ext cx="1700516" cy="976043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478EE-EF72-8970-D7DE-18160C485CA6}"/>
              </a:ext>
            </a:extLst>
          </p:cNvPr>
          <p:cNvSpPr/>
          <p:nvPr/>
        </p:nvSpPr>
        <p:spPr>
          <a:xfrm>
            <a:off x="4573093" y="3263700"/>
            <a:ext cx="1700516" cy="1277479"/>
          </a:xfrm>
          <a:prstGeom prst="rect">
            <a:avLst/>
          </a:prstGeom>
          <a:solidFill>
            <a:schemeClr val="tx1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Wind turbine">
                <a:extLst>
                  <a:ext uri="{FF2B5EF4-FFF2-40B4-BE49-F238E27FC236}">
                    <a16:creationId xmlns:a16="http://schemas.microsoft.com/office/drawing/2014/main" id="{D0234D7C-FB7B-364B-2E3F-CC2A761108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2185073"/>
                  </p:ext>
                </p:extLst>
              </p:nvPr>
            </p:nvGraphicFramePr>
            <p:xfrm>
              <a:off x="7649663" y="2305108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Wind turbine">
                <a:extLst>
                  <a:ext uri="{FF2B5EF4-FFF2-40B4-BE49-F238E27FC236}">
                    <a16:creationId xmlns:a16="http://schemas.microsoft.com/office/drawing/2014/main" id="{D0234D7C-FB7B-364B-2E3F-CC2A76110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9663" y="2305108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36600DC-E812-8CD5-5E68-983220E4CE7A}"/>
              </a:ext>
            </a:extLst>
          </p:cNvPr>
          <p:cNvSpPr/>
          <p:nvPr/>
        </p:nvSpPr>
        <p:spPr>
          <a:xfrm>
            <a:off x="7603028" y="4541178"/>
            <a:ext cx="1700516" cy="976043"/>
          </a:xfrm>
          <a:prstGeom prst="rect">
            <a:avLst/>
          </a:pr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7821F-51E3-52D1-A475-0E7E14807B4B}"/>
              </a:ext>
            </a:extLst>
          </p:cNvPr>
          <p:cNvSpPr txBox="1"/>
          <p:nvPr/>
        </p:nvSpPr>
        <p:spPr>
          <a:xfrm>
            <a:off x="1414561" y="5687081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Blade End Visibility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34687-3148-4B8E-65AE-F5A309A3046F}"/>
              </a:ext>
            </a:extLst>
          </p:cNvPr>
          <p:cNvSpPr txBox="1"/>
          <p:nvPr/>
        </p:nvSpPr>
        <p:spPr>
          <a:xfrm>
            <a:off x="4668004" y="5687081"/>
            <a:ext cx="15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Hub Visibility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1614B-0CBE-7338-714A-DD21DCB279E2}"/>
              </a:ext>
            </a:extLst>
          </p:cNvPr>
          <p:cNvSpPr txBox="1"/>
          <p:nvPr/>
        </p:nvSpPr>
        <p:spPr>
          <a:xfrm>
            <a:off x="7500135" y="5687081"/>
            <a:ext cx="22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Rotor Sweep Visibility</a:t>
            </a:r>
          </a:p>
        </p:txBody>
      </p:sp>
    </p:spTree>
    <p:extLst>
      <p:ext uri="{BB962C8B-B14F-4D97-AF65-F5344CB8AC3E}">
        <p14:creationId xmlns:p14="http://schemas.microsoft.com/office/powerpoint/2010/main" val="36425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Turbine Visual Prominence means “How prominent a turbine is”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5A8BB-796A-711B-6AF7-1F9386F48545}"/>
              </a:ext>
            </a:extLst>
          </p:cNvPr>
          <p:cNvSpPr txBox="1"/>
          <p:nvPr/>
        </p:nvSpPr>
        <p:spPr>
          <a:xfrm>
            <a:off x="10330852" y="3787445"/>
            <a:ext cx="1618113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Turbine-1</a:t>
            </a: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Turbine-2</a:t>
            </a: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Turbine-3</a:t>
            </a:r>
          </a:p>
        </p:txBody>
      </p:sp>
      <p:pic>
        <p:nvPicPr>
          <p:cNvPr id="15" name="Picture 14" descr="A green field with clouds in the sky&#10;&#10;Description automatically generated">
            <a:extLst>
              <a:ext uri="{FF2B5EF4-FFF2-40B4-BE49-F238E27FC236}">
                <a16:creationId xmlns:a16="http://schemas.microsoft.com/office/drawing/2014/main" id="{EE92EC35-8389-0D1A-DF79-307BEB74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085" y="2877162"/>
            <a:ext cx="4420171" cy="3322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green field with clouds in the sky&#10;&#10;Description automatically generated">
            <a:extLst>
              <a:ext uri="{FF2B5EF4-FFF2-40B4-BE49-F238E27FC236}">
                <a16:creationId xmlns:a16="http://schemas.microsoft.com/office/drawing/2014/main" id="{2204B8AC-2DA6-0EFA-E6BB-5C5D6545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3215" y="2877162"/>
            <a:ext cx="4420171" cy="3322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Wind turbine">
                <a:extLst>
                  <a:ext uri="{FF2B5EF4-FFF2-40B4-BE49-F238E27FC236}">
                    <a16:creationId xmlns:a16="http://schemas.microsoft.com/office/drawing/2014/main" id="{85FCCD5A-CFDA-0417-D427-8C9CD947F3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4818614"/>
                  </p:ext>
                </p:extLst>
              </p:nvPr>
            </p:nvGraphicFramePr>
            <p:xfrm>
              <a:off x="1270571" y="4302537"/>
              <a:ext cx="707790" cy="13704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790" cy="137047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5397" ay="-1546291" az="-2408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82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Wind turbine">
                <a:extLst>
                  <a:ext uri="{FF2B5EF4-FFF2-40B4-BE49-F238E27FC236}">
                    <a16:creationId xmlns:a16="http://schemas.microsoft.com/office/drawing/2014/main" id="{85FCCD5A-CFDA-0417-D427-8C9CD947F3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71" y="4302537"/>
                <a:ext cx="707790" cy="137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5D3F0A1A-E62C-9B76-DD14-160F95483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68968"/>
                  </p:ext>
                </p:extLst>
              </p:nvPr>
            </p:nvGraphicFramePr>
            <p:xfrm>
              <a:off x="3511034" y="4109665"/>
              <a:ext cx="1050873" cy="2027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73" cy="2027925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3359" ay="-1247013" az="-1893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226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5D3F0A1A-E62C-9B76-DD14-160F95483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1034" y="4109665"/>
                <a:ext cx="1050873" cy="2027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Wind turbine">
                <a:extLst>
                  <a:ext uri="{FF2B5EF4-FFF2-40B4-BE49-F238E27FC236}">
                    <a16:creationId xmlns:a16="http://schemas.microsoft.com/office/drawing/2014/main" id="{0592B721-325B-06BF-4EB3-D784642C1E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187193"/>
                  </p:ext>
                </p:extLst>
              </p:nvPr>
            </p:nvGraphicFramePr>
            <p:xfrm>
              <a:off x="3150738" y="4395135"/>
              <a:ext cx="581082" cy="9045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1082" cy="904536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567081" ay="-538556" az="262455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042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Wind turbine">
                <a:extLst>
                  <a:ext uri="{FF2B5EF4-FFF2-40B4-BE49-F238E27FC236}">
                    <a16:creationId xmlns:a16="http://schemas.microsoft.com/office/drawing/2014/main" id="{0592B721-325B-06BF-4EB3-D784642C1E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0738" y="4395135"/>
                <a:ext cx="581082" cy="90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Wind turbine">
                <a:extLst>
                  <a:ext uri="{FF2B5EF4-FFF2-40B4-BE49-F238E27FC236}">
                    <a16:creationId xmlns:a16="http://schemas.microsoft.com/office/drawing/2014/main" id="{FBBD91BA-A015-3E18-B504-F0B96C664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012388"/>
                  </p:ext>
                </p:extLst>
              </p:nvPr>
            </p:nvGraphicFramePr>
            <p:xfrm>
              <a:off x="4317427" y="4980909"/>
              <a:ext cx="422329" cy="7734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2329" cy="773472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962703" ay="-623928" az="178294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05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Wind turbine">
                <a:extLst>
                  <a:ext uri="{FF2B5EF4-FFF2-40B4-BE49-F238E27FC236}">
                    <a16:creationId xmlns:a16="http://schemas.microsoft.com/office/drawing/2014/main" id="{FBBD91BA-A015-3E18-B504-F0B96C664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7427" y="4980909"/>
                <a:ext cx="422329" cy="77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Wind turbine">
                <a:extLst>
                  <a:ext uri="{FF2B5EF4-FFF2-40B4-BE49-F238E27FC236}">
                    <a16:creationId xmlns:a16="http://schemas.microsoft.com/office/drawing/2014/main" id="{273B594A-9B11-54D7-5523-D9867EC078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6950810"/>
                  </p:ext>
                </p:extLst>
              </p:nvPr>
            </p:nvGraphicFramePr>
            <p:xfrm flipH="1">
              <a:off x="2800198" y="4536879"/>
              <a:ext cx="355137" cy="552821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355137" cy="55282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567081" ay="-538556" az="26245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37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Wind turbine">
                <a:extLst>
                  <a:ext uri="{FF2B5EF4-FFF2-40B4-BE49-F238E27FC236}">
                    <a16:creationId xmlns:a16="http://schemas.microsoft.com/office/drawing/2014/main" id="{273B594A-9B11-54D7-5523-D9867EC07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00198" y="4536879"/>
                <a:ext cx="355137" cy="55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3392A828-1A3D-BCDB-A367-F1975AB94E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815939"/>
                  </p:ext>
                </p:extLst>
              </p:nvPr>
            </p:nvGraphicFramePr>
            <p:xfrm>
              <a:off x="2072198" y="4856645"/>
              <a:ext cx="641581" cy="123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41581" cy="1238093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3359" ay="-1247013" az="-18934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359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3392A828-1A3D-BCDB-A367-F1975AB94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2198" y="4856645"/>
                <a:ext cx="641581" cy="1238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Wind turbine">
                <a:extLst>
                  <a:ext uri="{FF2B5EF4-FFF2-40B4-BE49-F238E27FC236}">
                    <a16:creationId xmlns:a16="http://schemas.microsoft.com/office/drawing/2014/main" id="{68E19FAE-E8E8-5750-3CED-39759135E1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760788"/>
                  </p:ext>
                </p:extLst>
              </p:nvPr>
            </p:nvGraphicFramePr>
            <p:xfrm>
              <a:off x="1836665" y="4513859"/>
              <a:ext cx="483985" cy="6097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3985" cy="609769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3153014" ay="123434" az="-161001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59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Wind turbine">
                <a:extLst>
                  <a:ext uri="{FF2B5EF4-FFF2-40B4-BE49-F238E27FC236}">
                    <a16:creationId xmlns:a16="http://schemas.microsoft.com/office/drawing/2014/main" id="{68E19FAE-E8E8-5750-3CED-39759135E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6665" y="4513859"/>
                <a:ext cx="483985" cy="609769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291157-0137-607B-6AD9-025DD53201B4}"/>
              </a:ext>
            </a:extLst>
          </p:cNvPr>
          <p:cNvSpPr txBox="1"/>
          <p:nvPr/>
        </p:nvSpPr>
        <p:spPr>
          <a:xfrm>
            <a:off x="3544943" y="4056228"/>
            <a:ext cx="151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Turbine-1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2C6443-36C9-4672-72DC-B673111CD068}"/>
              </a:ext>
            </a:extLst>
          </p:cNvPr>
          <p:cNvSpPr txBox="1"/>
          <p:nvPr/>
        </p:nvSpPr>
        <p:spPr>
          <a:xfrm>
            <a:off x="2398737" y="4331803"/>
            <a:ext cx="934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Turbine-2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D07F4-7E08-D2D1-65D1-75266EE46C55}"/>
              </a:ext>
            </a:extLst>
          </p:cNvPr>
          <p:cNvSpPr txBox="1"/>
          <p:nvPr/>
        </p:nvSpPr>
        <p:spPr>
          <a:xfrm>
            <a:off x="2143030" y="2393889"/>
            <a:ext cx="1669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Scenario-1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769C88-9D48-A864-46B5-76978829F058}"/>
              </a:ext>
            </a:extLst>
          </p:cNvPr>
          <p:cNvSpPr txBox="1"/>
          <p:nvPr/>
        </p:nvSpPr>
        <p:spPr>
          <a:xfrm>
            <a:off x="6918564" y="2346234"/>
            <a:ext cx="1669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Scenario-2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45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3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3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3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1"/>
            <a:ext cx="11260610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 Impact Assessment (VIA) crucial and mandated as part of permitting process.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(Shadow Flicker and Noise)</a:t>
            </a:r>
          </a:p>
          <a:p>
            <a:r>
              <a:rPr lang="en-US" dirty="0">
                <a:solidFill>
                  <a:schemeClr val="bg1"/>
                </a:solidFill>
              </a:rPr>
              <a:t>Without VIA or with flawed VIA can lead to sub-optimal site selection for wind projects</a:t>
            </a:r>
          </a:p>
          <a:p>
            <a:r>
              <a:rPr lang="en-US" dirty="0">
                <a:solidFill>
                  <a:schemeClr val="bg1"/>
                </a:solidFill>
              </a:rPr>
              <a:t>No open-source Python tools available to perform VIA except </a:t>
            </a:r>
            <a:r>
              <a:rPr lang="en-US" b="1" dirty="0">
                <a:solidFill>
                  <a:schemeClr val="bg1"/>
                </a:solidFill>
              </a:rPr>
              <a:t>GRASS GIS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AF1C4F-F787-7A9E-5F54-677EF6BEB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b="29545"/>
          <a:stretch/>
        </p:blipFill>
        <p:spPr>
          <a:xfrm>
            <a:off x="7236262" y="4486114"/>
            <a:ext cx="2294902" cy="99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EA16C-5700-7FE3-37ED-95E780A6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5" y="4188165"/>
            <a:ext cx="6164836" cy="18301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0379B2-D064-95C7-8A96-FE59CF93130D}"/>
              </a:ext>
            </a:extLst>
          </p:cNvPr>
          <p:cNvSpPr/>
          <p:nvPr/>
        </p:nvSpPr>
        <p:spPr>
          <a:xfrm>
            <a:off x="4438436" y="4982966"/>
            <a:ext cx="1657564" cy="267128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868239-462C-6443-5F67-8F3CB9F22911}"/>
              </a:ext>
            </a:extLst>
          </p:cNvPr>
          <p:cNvCxnSpPr>
            <a:cxnSpLocks/>
          </p:cNvCxnSpPr>
          <p:nvPr/>
        </p:nvCxnSpPr>
        <p:spPr>
          <a:xfrm>
            <a:off x="4438436" y="4736387"/>
            <a:ext cx="21472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8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798" y="1905854"/>
            <a:ext cx="5335282" cy="39236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develop an open-source Python library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viawind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library that abstracts VIA geospatial workflow to a simple methods and performs </a:t>
            </a:r>
          </a:p>
          <a:p>
            <a:r>
              <a:rPr lang="en-US" dirty="0">
                <a:solidFill>
                  <a:schemeClr val="bg1"/>
                </a:solidFill>
              </a:rPr>
              <a:t>The library has to support visualization of geospatial data products and allow users to interact with outputs.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0E09-0BAB-6503-26C6-AC06A6E8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411921" y="2082406"/>
            <a:ext cx="5254307" cy="3502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938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rgbClr val="0B5E9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82697" y="5218909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CBDEF-77FF-1634-C993-C5B64679D20C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4FD988-9A28-FEF6-DF31-4D8460BEE2F7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6B8B2B-6891-9BC4-530F-57FFECFD4E8E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8D7A7F-35FC-434B-3F64-23B1831CA668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EC11E7-3FF9-F2B7-DFF5-455FDAA4155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BDDBCE-849D-C6AE-02E7-699C6CB186F6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text-RedHat-16_9" id="{95593F7D-9FAF-BB4B-A7BE-F5CF431D03A6}" vid="{E659526A-33C2-F44A-892A-8A9B49901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UW-Madison-text-RedHat-16_9</Template>
  <TotalTime>804</TotalTime>
  <Words>4082</Words>
  <Application>Microsoft Office PowerPoint</Application>
  <PresentationFormat>Widescreen</PresentationFormat>
  <Paragraphs>1104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Red Hat Display</vt:lpstr>
      <vt:lpstr>Red Hat Text</vt:lpstr>
      <vt:lpstr>Office Theme</vt:lpstr>
      <vt:lpstr>Future of Wind Turbines and Viewsheds: A quantitative Approach</vt:lpstr>
      <vt:lpstr>Overview</vt:lpstr>
      <vt:lpstr>Introduction</vt:lpstr>
      <vt:lpstr>Key terms</vt:lpstr>
      <vt:lpstr>Key terms</vt:lpstr>
      <vt:lpstr>Key terms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Introduction</vt:lpstr>
      <vt:lpstr>PowerPoint Presentation</vt:lpstr>
      <vt:lpstr>Progress </vt:lpstr>
      <vt:lpstr>Future work</vt:lpstr>
      <vt:lpstr>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of Wind Turbines and Viewsheds: A quantitative Approach</dc:title>
  <dc:creator>Sid Ramavajjala</dc:creator>
  <cp:lastModifiedBy>Sid Ramavajjala</cp:lastModifiedBy>
  <cp:revision>86</cp:revision>
  <dcterms:created xsi:type="dcterms:W3CDTF">2023-10-04T02:16:19Z</dcterms:created>
  <dcterms:modified xsi:type="dcterms:W3CDTF">2023-12-06T02:31:54Z</dcterms:modified>
</cp:coreProperties>
</file>